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758" y="102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250BD-C514-4EA6-BEFD-E2591F1F6D3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30FA-3F47-4214-A7F0-189F64EB7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063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250BD-C514-4EA6-BEFD-E2591F1F6D3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30FA-3F47-4214-A7F0-189F64EB7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18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250BD-C514-4EA6-BEFD-E2591F1F6D3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30FA-3F47-4214-A7F0-189F64EB7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81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250BD-C514-4EA6-BEFD-E2591F1F6D3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30FA-3F47-4214-A7F0-189F64EB7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988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250BD-C514-4EA6-BEFD-E2591F1F6D3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30FA-3F47-4214-A7F0-189F64EB7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161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250BD-C514-4EA6-BEFD-E2591F1F6D3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30FA-3F47-4214-A7F0-189F64EB7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511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250BD-C514-4EA6-BEFD-E2591F1F6D3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30FA-3F47-4214-A7F0-189F64EB7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008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250BD-C514-4EA6-BEFD-E2591F1F6D3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30FA-3F47-4214-A7F0-189F64EB7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334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250BD-C514-4EA6-BEFD-E2591F1F6D3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30FA-3F47-4214-A7F0-189F64EB7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35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250BD-C514-4EA6-BEFD-E2591F1F6D3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30FA-3F47-4214-A7F0-189F64EB7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93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250BD-C514-4EA6-BEFD-E2591F1F6D3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30FA-3F47-4214-A7F0-189F64EB7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511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250BD-C514-4EA6-BEFD-E2591F1F6D3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A30FA-3F47-4214-A7F0-189F64EB7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00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354781"/>
            <a:ext cx="9144000" cy="1341298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Genetics</a:t>
            </a:r>
            <a:br>
              <a:rPr lang="en-US" altLang="ko-KR" b="1" dirty="0" smtClean="0"/>
            </a:br>
            <a:r>
              <a:rPr lang="en-US" altLang="ko-KR" sz="2800" b="1" dirty="0" smtClean="0"/>
              <a:t>(</a:t>
            </a:r>
            <a:r>
              <a:rPr lang="en-US" altLang="ko-KR" sz="2800" b="1" dirty="0" err="1" smtClean="0"/>
              <a:t>Mendelian</a:t>
            </a:r>
            <a:r>
              <a:rPr lang="en-US" altLang="ko-KR" sz="2800" b="1" dirty="0" smtClean="0"/>
              <a:t> </a:t>
            </a:r>
            <a:r>
              <a:rPr lang="en-US" altLang="ko-KR" sz="2800" b="1" dirty="0" err="1" smtClean="0"/>
              <a:t>vs</a:t>
            </a:r>
            <a:r>
              <a:rPr lang="en-US" altLang="ko-KR" sz="2800" b="1" dirty="0" smtClean="0"/>
              <a:t> Non-</a:t>
            </a:r>
            <a:r>
              <a:rPr lang="en-US" altLang="ko-KR" sz="2800" b="1" dirty="0" err="1" smtClean="0"/>
              <a:t>Mendelian</a:t>
            </a:r>
            <a:r>
              <a:rPr lang="en-US" altLang="ko-KR" sz="2800" b="1" dirty="0" smtClean="0"/>
              <a:t> inheritance)</a:t>
            </a:r>
            <a:endParaRPr lang="ko-KR" altLang="en-US" sz="28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55815"/>
            <a:ext cx="9144000" cy="1446451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</a:rPr>
              <a:t>Woosung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 Chung</a:t>
            </a:r>
          </a:p>
          <a:p>
            <a:endParaRPr lang="en-US" altLang="ko-KR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2014.08.26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524000" y="541176"/>
            <a:ext cx="9144000" cy="13412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1" dirty="0" err="1" smtClean="0">
                <a:solidFill>
                  <a:schemeClr val="bg1">
                    <a:lumMod val="65000"/>
                  </a:schemeClr>
                </a:solidFill>
              </a:rPr>
              <a:t>파이썬을</a:t>
            </a:r>
            <a:r>
              <a:rPr lang="ko-KR" altLang="en-US" sz="2800" b="1" dirty="0" smtClean="0">
                <a:solidFill>
                  <a:schemeClr val="bg1">
                    <a:lumMod val="65000"/>
                  </a:schemeClr>
                </a:solidFill>
              </a:rPr>
              <a:t> 이용한 </a:t>
            </a:r>
            <a:r>
              <a:rPr lang="en-US" altLang="ko-KR" sz="2800" b="1" dirty="0" smtClean="0">
                <a:solidFill>
                  <a:schemeClr val="bg1">
                    <a:lumMod val="65000"/>
                  </a:schemeClr>
                </a:solidFill>
              </a:rPr>
              <a:t>Bioinformatics </a:t>
            </a:r>
            <a:r>
              <a:rPr lang="ko-KR" altLang="en-US" sz="2800" b="1" dirty="0" smtClean="0">
                <a:solidFill>
                  <a:schemeClr val="bg1">
                    <a:lumMod val="65000"/>
                  </a:schemeClr>
                </a:solidFill>
              </a:rPr>
              <a:t>기초 </a:t>
            </a:r>
            <a:r>
              <a:rPr lang="en-US" altLang="ko-KR" sz="2800" b="1" dirty="0" err="1" smtClean="0">
                <a:solidFill>
                  <a:schemeClr val="bg1">
                    <a:lumMod val="65000"/>
                  </a:schemeClr>
                </a:solidFill>
              </a:rPr>
              <a:t>PARTⅡ</a:t>
            </a:r>
            <a:r>
              <a:rPr lang="en-US" altLang="ko-KR" sz="2800" b="1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ko-KR" sz="2800" b="1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2800" b="1" dirty="0" smtClean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ko-KR" sz="2800" b="1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7202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4325" y="266700"/>
            <a:ext cx="4886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Non-</a:t>
            </a:r>
            <a:r>
              <a:rPr lang="en-US" altLang="ko-KR" sz="2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Mendelian</a:t>
            </a: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inheritance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1974" y="914400"/>
            <a:ext cx="726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Type1. Laws in effect(Incomplete dominance)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1975" y="1500545"/>
            <a:ext cx="906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A heterozygote’s phenotype is intermediate between those of two homozygotes</a:t>
            </a:r>
          </a:p>
          <a:p>
            <a:r>
              <a:rPr lang="en-US" altLang="ko-KR" dirty="0" smtClean="0"/>
              <a:t>- One allele is not completely dominant over the other</a:t>
            </a:r>
          </a:p>
          <a:p>
            <a:r>
              <a:rPr lang="en-US" altLang="ko-KR" dirty="0" smtClean="0"/>
              <a:t>- Can apply Law of Segregation </a:t>
            </a:r>
            <a:endParaRPr lang="ko-KR" altLang="en-US" dirty="0"/>
          </a:p>
        </p:txBody>
      </p:sp>
      <p:pic>
        <p:nvPicPr>
          <p:cNvPr id="9220" name="Picture 4" descr="http://bio1151.nicerweb.com/Locked/media/ch14/14_10_IncompleteDominan_3-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550" y="2146876"/>
            <a:ext cx="3695700" cy="454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i872.photobucket.com/albums/ab283/talkingmongo0se/exCodomina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1" y="2259916"/>
            <a:ext cx="2762250" cy="431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51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4325" y="266700"/>
            <a:ext cx="4886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Non-</a:t>
            </a:r>
            <a:r>
              <a:rPr lang="en-US" altLang="ko-KR" sz="2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Mendelian</a:t>
            </a: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inheritance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1974" y="914400"/>
            <a:ext cx="726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Type1. Laws in effect(Co-dominance)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1974" y="1500545"/>
            <a:ext cx="1163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A heterozygote’s phenotype is distinct from and not intermediate between those of the two homozygotes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Phenotypic ratios are same as genotypic ratio </a:t>
            </a:r>
            <a:endParaRPr lang="ko-KR" altLang="en-US" dirty="0"/>
          </a:p>
        </p:txBody>
      </p:sp>
      <p:pic>
        <p:nvPicPr>
          <p:cNvPr id="10242" name="Picture 2" descr="http://www.bio.georgiasouthern.edu/bio-home/harvey/lect/images/codominance_ro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2446337"/>
            <a:ext cx="60960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www.indianaturewatch.net/images/album/photo/8837389734daa973d022a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2966556"/>
            <a:ext cx="4073525" cy="314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52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4325" y="266700"/>
            <a:ext cx="4886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Non-</a:t>
            </a:r>
            <a:r>
              <a:rPr lang="en-US" altLang="ko-KR" sz="2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Mendelian</a:t>
            </a: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inheritance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1974" y="914400"/>
            <a:ext cx="726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Type1. Laws in effect(Epistasis)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1974" y="1500545"/>
            <a:ext cx="11630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One gene makes or otherwise affects another’s phenotype</a:t>
            </a:r>
          </a:p>
          <a:p>
            <a:r>
              <a:rPr lang="en-US" altLang="ko-KR" dirty="0" smtClean="0"/>
              <a:t>Two genes interacting to affect phenotype</a:t>
            </a:r>
          </a:p>
          <a:p>
            <a:r>
              <a:rPr lang="en-US" altLang="ko-KR" dirty="0" smtClean="0"/>
              <a:t>One gene effecting or masking another gene or two genes controlling same phenotype</a:t>
            </a:r>
            <a:endParaRPr lang="ko-KR" altLang="en-US" dirty="0"/>
          </a:p>
        </p:txBody>
      </p:sp>
      <p:pic>
        <p:nvPicPr>
          <p:cNvPr id="11268" name="Picture 4" descr="http://www.mhhe.com/biosci/genbio/enger/student/olc/art_quizzes/genbiomedia/019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847974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fc07.deviantart.net/fs12/i/2006/314/3/7/Albino_Eyes_by_Scyndari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2815951"/>
            <a:ext cx="2867025" cy="361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grandpacliff.com/Animals/Img-Animals/Img-Albinos/albino-tigers-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3429000"/>
            <a:ext cx="3429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38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4325" y="266700"/>
            <a:ext cx="4886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Non-</a:t>
            </a:r>
            <a:r>
              <a:rPr lang="en-US" altLang="ko-KR" sz="2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Mendelian</a:t>
            </a: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inheritance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1974" y="914400"/>
            <a:ext cx="1086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Type2. Mendel’s Laws no longer apply(Mitochondrial Inheritance)</a:t>
            </a:r>
          </a:p>
        </p:txBody>
      </p:sp>
      <p:pic>
        <p:nvPicPr>
          <p:cNvPr id="12290" name="Picture 2" descr="http://www.mitoresearch.org/images/q64dnam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85" y="1806377"/>
            <a:ext cx="5751113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64.40.115.138/file/lu/6/52235/NTIyMzV9K3szNDA1Mzc=.jpg?download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85" y="4447977"/>
            <a:ext cx="5751113" cy="235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://www.jeffdonofrio.net/DNA/Genetic%20Maps/mtDNA%20Migration%20Patter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61" y="1806377"/>
            <a:ext cx="6105525" cy="498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1974" y="1411645"/>
            <a:ext cx="1163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Mitochondria have their own DNA, which is solely maternally inherited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171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4325" y="266700"/>
            <a:ext cx="4886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Non-</a:t>
            </a:r>
            <a:r>
              <a:rPr lang="en-US" altLang="ko-KR" sz="2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Mendelian</a:t>
            </a: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inheritance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1974" y="914400"/>
            <a:ext cx="1086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Type2. Mendel’s Laws no longer apply(Linkage)</a:t>
            </a:r>
          </a:p>
        </p:txBody>
      </p:sp>
      <p:pic>
        <p:nvPicPr>
          <p:cNvPr id="13314" name="Picture 2" descr="http://ibbiologyhelp.com/Genetics/linkedgen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2722343"/>
            <a:ext cx="66675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1974" y="1411645"/>
            <a:ext cx="1163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Two genes that are close together physically</a:t>
            </a:r>
            <a:endParaRPr lang="ko-KR" altLang="en-US" dirty="0"/>
          </a:p>
        </p:txBody>
      </p:sp>
      <p:pic>
        <p:nvPicPr>
          <p:cNvPr id="13318" name="Picture 6" descr="http://classconnection.s3.amazonaws.com/1848/flashcards/702991/jpg/linkage-group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1780977"/>
            <a:ext cx="5470525" cy="420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45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4325" y="266700"/>
            <a:ext cx="4886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Non-</a:t>
            </a:r>
            <a:r>
              <a:rPr lang="en-US" altLang="ko-KR" sz="2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Mendelian</a:t>
            </a: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inheritance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1974" y="914400"/>
            <a:ext cx="1086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Type2. Mendel’s Laws no longer apply(Linkage Disequilibrium)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1974" y="1411645"/>
            <a:ext cx="1163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Two alleles that are not inherited separately</a:t>
            </a:r>
            <a:endParaRPr lang="ko-KR" altLang="en-US" dirty="0"/>
          </a:p>
        </p:txBody>
      </p:sp>
      <p:pic>
        <p:nvPicPr>
          <p:cNvPr id="14338" name="Picture 2" descr="http://shared.web.emory.edu/whsc/news/img/whsc/linkage_disequilibri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5" y="2239962"/>
            <a:ext cx="7438709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www.tokresource.org/tok_classes/biobiobio/biomenu/dihybrid_cross_linkage/fig_10.1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2344737"/>
            <a:ext cx="333375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32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987" y="2692400"/>
            <a:ext cx="10868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 </a:t>
            </a:r>
            <a:r>
              <a:rPr lang="en-US" altLang="ko-KR" sz="7200" b="1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altLang="ko-KR" sz="7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0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77602"/>
            <a:ext cx="2057400" cy="26038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4325" y="266700"/>
            <a:ext cx="3095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  <a:endParaRPr lang="ko-KR" altLang="en-US" sz="4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4561697"/>
            <a:ext cx="581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Gregor</a:t>
            </a:r>
            <a:r>
              <a:rPr lang="en-US" altLang="ko-KR" dirty="0" smtClean="0"/>
              <a:t> Johann Mendel(1822-1884), German-speaking Augustinian monk</a:t>
            </a:r>
            <a:endParaRPr lang="ko-KR" altLang="en-US" dirty="0"/>
          </a:p>
        </p:txBody>
      </p:sp>
      <p:pic>
        <p:nvPicPr>
          <p:cNvPr id="1028" name="Picture 4" descr="http://www.materyaller.com/bilgibank/img/Johan-Gregor-Mend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7" y="1828786"/>
            <a:ext cx="3406775" cy="250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bio.classes.ucsc.edu/bio105/winter%2008/Bio105_W08/Lectures/Lecture2/fig13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5"/>
          <a:stretch/>
        </p:blipFill>
        <p:spPr bwMode="auto">
          <a:xfrm>
            <a:off x="7051675" y="164961"/>
            <a:ext cx="4454525" cy="557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435724" y="5794071"/>
            <a:ext cx="581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The Chromosome theory of inheritance </a:t>
            </a:r>
          </a:p>
          <a:p>
            <a:pPr algn="ctr"/>
            <a:r>
              <a:rPr lang="en-US" altLang="ko-KR" dirty="0" smtClean="0"/>
              <a:t>by Thomas Hunt Morgan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90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5275" y="1409700"/>
            <a:ext cx="5800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P : </a:t>
            </a:r>
            <a:r>
              <a:rPr lang="ko-KR" altLang="en-US" dirty="0" smtClean="0"/>
              <a:t>양친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어버이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부모</a:t>
            </a:r>
            <a:r>
              <a:rPr lang="en-US" altLang="ko-KR" dirty="0" smtClean="0"/>
              <a:t>(Parents)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F1 : </a:t>
            </a:r>
            <a:r>
              <a:rPr lang="ko-KR" altLang="en-US" dirty="0" smtClean="0"/>
              <a:t>자손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세대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Filius</a:t>
            </a:r>
            <a:r>
              <a:rPr lang="en-US" altLang="ko-KR" dirty="0" smtClean="0"/>
              <a:t> 1)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F2 : </a:t>
            </a:r>
            <a:r>
              <a:rPr lang="ko-KR" altLang="en-US" dirty="0" smtClean="0"/>
              <a:t>자손 </a:t>
            </a:r>
            <a:r>
              <a:rPr lang="en-US" altLang="ko-KR" dirty="0" smtClean="0"/>
              <a:t>2</a:t>
            </a:r>
            <a:r>
              <a:rPr lang="ko-KR" altLang="en-US" dirty="0" smtClean="0"/>
              <a:t>세대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Filius</a:t>
            </a:r>
            <a:r>
              <a:rPr lang="en-US" altLang="ko-KR" dirty="0" smtClean="0"/>
              <a:t> 2)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Dominant: </a:t>
            </a:r>
            <a:r>
              <a:rPr lang="ko-KR" altLang="en-US" dirty="0" smtClean="0"/>
              <a:t>우성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부모의 형질 중 </a:t>
            </a:r>
            <a:r>
              <a:rPr lang="en-US" altLang="ko-KR" dirty="0" smtClean="0"/>
              <a:t>F1</a:t>
            </a:r>
            <a:r>
              <a:rPr lang="ko-KR" altLang="en-US" dirty="0" smtClean="0"/>
              <a:t>에 나타나는 형질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대문자표시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Recessive: </a:t>
            </a:r>
            <a:r>
              <a:rPr lang="ko-KR" altLang="en-US" dirty="0" smtClean="0"/>
              <a:t>열성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부모의 형질 중 </a:t>
            </a:r>
            <a:r>
              <a:rPr lang="en-US" altLang="ko-KR" dirty="0" smtClean="0"/>
              <a:t>F2</a:t>
            </a:r>
            <a:r>
              <a:rPr lang="ko-KR" altLang="en-US" dirty="0" smtClean="0"/>
              <a:t>에 나타나지 않는 형질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소문자표시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Genotype: </a:t>
            </a:r>
            <a:r>
              <a:rPr lang="ko-KR" altLang="en-US" dirty="0" smtClean="0"/>
              <a:t>유전형질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형질 중 유전되는 형질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Phenotype: </a:t>
            </a:r>
            <a:r>
              <a:rPr lang="ko-KR" altLang="en-US" dirty="0" smtClean="0"/>
              <a:t>표현형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유전자가 겉으로 나타나는 모습</a:t>
            </a:r>
            <a:r>
              <a:rPr lang="en-US" altLang="ko-KR" dirty="0" smtClean="0"/>
              <a:t>(round pea, wrinkled pea, </a:t>
            </a:r>
            <a:r>
              <a:rPr lang="en-US" altLang="ko-KR" dirty="0" err="1" smtClean="0"/>
              <a:t>tall&amp;green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TTyy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tall&amp;yellow</a:t>
            </a:r>
            <a:r>
              <a:rPr lang="en-US" altLang="ko-KR" dirty="0" smtClean="0"/>
              <a:t>(TTYY))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Self-pollination: </a:t>
            </a:r>
            <a:r>
              <a:rPr lang="ko-KR" altLang="en-US" dirty="0" smtClean="0"/>
              <a:t>자가수분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같은 유전자끼리 </a:t>
            </a:r>
            <a:r>
              <a:rPr lang="ko-KR" altLang="en-US" dirty="0" err="1" smtClean="0"/>
              <a:t>교배시키는것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AaBb</a:t>
            </a:r>
            <a:r>
              <a:rPr lang="en-US" altLang="ko-KR" dirty="0" smtClean="0"/>
              <a:t> X </a:t>
            </a:r>
            <a:r>
              <a:rPr lang="en-US" altLang="ko-KR" dirty="0" err="1" smtClean="0"/>
              <a:t>AaBb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Homozygote: </a:t>
            </a:r>
            <a:r>
              <a:rPr lang="ko-KR" altLang="en-US" dirty="0" smtClean="0"/>
              <a:t>동형접합자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같은 유전자로 된 개체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Heterozygote: </a:t>
            </a:r>
            <a:r>
              <a:rPr lang="ko-KR" altLang="en-US" dirty="0" smtClean="0"/>
              <a:t>이형접합자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우성과 열성이 같이 </a:t>
            </a:r>
            <a:r>
              <a:rPr lang="ko-KR" altLang="en-US" dirty="0" err="1" smtClean="0"/>
              <a:t>있는개체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14325" y="266700"/>
            <a:ext cx="666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Mendel’s Law(terminology)</a:t>
            </a:r>
            <a:endParaRPr lang="ko-KR" altLang="en-US" sz="4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4" descr="http://www.nature.com/scitable/content/ne0000/ne0000/ne0000/ne0000/113239830/6719_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74" y="1314450"/>
            <a:ext cx="595312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57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4325" y="26670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Mendel’s Law</a:t>
            </a:r>
            <a:endParaRPr lang="ko-KR" altLang="en-US" sz="4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769577"/>
              </p:ext>
            </p:extLst>
          </p:nvPr>
        </p:nvGraphicFramePr>
        <p:xfrm>
          <a:off x="514351" y="1443871"/>
          <a:ext cx="6677024" cy="2839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5134"/>
                <a:gridCol w="496189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Law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Definition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Law of Segregation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During</a:t>
                      </a:r>
                      <a:r>
                        <a:rPr lang="en-US" altLang="ko-KR" sz="1600" baseline="0" dirty="0" smtClean="0"/>
                        <a:t> gamete formation, the alleles for each gene segregate from each other so the each gamete carries only one allele for each gene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Law of Independent Assortment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Genes for different traits</a:t>
                      </a:r>
                      <a:r>
                        <a:rPr lang="en-US" altLang="ko-KR" sz="1600" baseline="0" dirty="0" smtClean="0"/>
                        <a:t> can segregate independently during the formation of gametes</a:t>
                      </a:r>
                      <a:endParaRPr lang="ko-KR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Law of Dominance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Some alleles</a:t>
                      </a:r>
                      <a:r>
                        <a:rPr lang="en-US" altLang="ko-KR" sz="1600" baseline="0" dirty="0" smtClean="0"/>
                        <a:t> are dominant while others are recessive; an organism with at least one dominant allele will display the effect of the dominant allele.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 descr="http://www.nature.com/scitable/content/ne0000/ne0000/ne0000/ne0000/113240368/54938_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075" y="0"/>
            <a:ext cx="40370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78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4325" y="266700"/>
            <a:ext cx="388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Law of Segregation</a:t>
            </a:r>
            <a:b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(the “First Law”)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2" descr="http://www.nature.com/scitable/content/ne0000/ne0000/ne0000/ne0000/113348213/38983_4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287"/>
          <a:stretch/>
        </p:blipFill>
        <p:spPr bwMode="auto">
          <a:xfrm>
            <a:off x="304800" y="1352550"/>
            <a:ext cx="5791200" cy="536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nature.com/scitable/content/ne0000/ne0000/ne0000/ne0000/113348213/38983_4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14"/>
          <a:stretch/>
        </p:blipFill>
        <p:spPr bwMode="auto">
          <a:xfrm>
            <a:off x="6096000" y="476250"/>
            <a:ext cx="5791200" cy="625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95249" y="1043276"/>
            <a:ext cx="661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Two alleles segregate randomly during formation of gametes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983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4325" y="266700"/>
            <a:ext cx="5781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Law of Independent Assortment</a:t>
            </a:r>
            <a:b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(the “Second Law”)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2" descr="http://www.nature.com/scitable/content/ne0000/ne0000/ne0000/ne0000/119417478/59987_4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1" b="70000"/>
          <a:stretch/>
        </p:blipFill>
        <p:spPr bwMode="auto">
          <a:xfrm>
            <a:off x="511174" y="3676650"/>
            <a:ext cx="5387975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nature.com/scitable/content/ne0000/ne0000/ne0000/ne0000/119417478/59987_4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 b="8396"/>
          <a:stretch/>
        </p:blipFill>
        <p:spPr bwMode="auto">
          <a:xfrm>
            <a:off x="6375399" y="319087"/>
            <a:ext cx="5387975" cy="621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4325" y="1479232"/>
            <a:ext cx="568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Two genes will assort independently and randomly from each other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5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4326" y="266700"/>
            <a:ext cx="3390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Law of Dominance</a:t>
            </a:r>
            <a:b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(the “Third Law”)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146" name="Picture 2" descr="Human Earlobe Genotypes and Phenotyp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1781175"/>
            <a:ext cx="2924146" cy="295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cosbiology.pbworks.com/f/1268759411/13.01.PolygenicTrai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370012"/>
            <a:ext cx="4664075" cy="332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https://encrypted-tbn3.gstatic.com/images?q=tbn:ANd9GcSFFx6NzrIpLv-qDm_VHGi4VLE3kq4i7SN9dSUcOfSFz26ko8sK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52" name="Picture 8" descr="http://i.kinja-img.com/gawker-media/image/upload/s--zKyQs-yb--/18y8wb158au87jp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4826838"/>
            <a:ext cx="285750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00" y="4783976"/>
            <a:ext cx="8820150" cy="1991386"/>
          </a:xfrm>
          <a:prstGeom prst="rect">
            <a:avLst/>
          </a:prstGeom>
        </p:spPr>
      </p:pic>
      <p:pic>
        <p:nvPicPr>
          <p:cNvPr id="6154" name="Picture 10" descr="http://uhpsych100.wikispaces.com/file/view/eyecolour.jpg/195087092/270x204/eyecolou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49" y="3429000"/>
            <a:ext cx="1778000" cy="134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://a5.files.xovain.com/image/upload/c_fit,w_630/MTEzNzkwMTgyODg4Mjc3NTE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00" y="1238481"/>
            <a:ext cx="3549651" cy="210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7100" y="3242122"/>
            <a:ext cx="2171671" cy="163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5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4325" y="266700"/>
            <a:ext cx="4886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Non-</a:t>
            </a:r>
            <a:r>
              <a:rPr lang="en-US" altLang="ko-KR" sz="2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Mendelian</a:t>
            </a: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inheritance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1975" y="1419225"/>
            <a:ext cx="49911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Type1. Laws in effect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2000" b="1" dirty="0" smtClean="0"/>
              <a:t>Lethal genotypes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Allelic Heterogeneity</a:t>
            </a:r>
          </a:p>
          <a:p>
            <a:pPr marL="342900" indent="-342900">
              <a:buAutoNum type="arabicPeriod"/>
            </a:pPr>
            <a:r>
              <a:rPr lang="en-US" altLang="ko-KR" sz="2000" b="1" dirty="0" smtClean="0"/>
              <a:t>Incomplete dominance</a:t>
            </a:r>
          </a:p>
          <a:p>
            <a:pPr marL="342900" indent="-342900">
              <a:buAutoNum type="arabicPeriod"/>
            </a:pPr>
            <a:r>
              <a:rPr lang="en-US" altLang="ko-KR" sz="2000" b="1" dirty="0" smtClean="0"/>
              <a:t>Co-dominance</a:t>
            </a:r>
          </a:p>
          <a:p>
            <a:pPr marL="342900" indent="-342900">
              <a:buAutoNum type="arabicPeriod"/>
            </a:pPr>
            <a:r>
              <a:rPr lang="en-US" altLang="ko-KR" sz="2000" b="1" dirty="0" smtClean="0"/>
              <a:t>Epistasis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Penetrance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Expressivity</a:t>
            </a:r>
          </a:p>
          <a:p>
            <a:pPr marL="342900" indent="-342900">
              <a:buAutoNum type="arabicPeriod"/>
            </a:pPr>
            <a:r>
              <a:rPr lang="en-US" altLang="ko-KR" sz="2000" dirty="0" err="1" smtClean="0"/>
              <a:t>Pleiotropy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r>
              <a:rPr lang="en-US" altLang="ko-KR" sz="2000" dirty="0" err="1" smtClean="0"/>
              <a:t>Phenocopies</a:t>
            </a:r>
            <a:endParaRPr lang="en-US" altLang="ko-KR" sz="2000" dirty="0" smtClean="0"/>
          </a:p>
          <a:p>
            <a:pPr marL="342900" indent="-342900">
              <a:buAutoNum type="arabicPeriod"/>
            </a:pPr>
            <a:r>
              <a:rPr lang="en-US" altLang="ko-KR" sz="2000" dirty="0" smtClean="0"/>
              <a:t> Genetic Heterogeneity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057775" y="1419225"/>
            <a:ext cx="58293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Type2. Mendel’s Laws no longer apply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2000" b="1" dirty="0" smtClean="0"/>
              <a:t>Mitochondrial Inheritance</a:t>
            </a:r>
          </a:p>
          <a:p>
            <a:pPr marL="342900" indent="-342900">
              <a:buAutoNum type="arabicPeriod"/>
            </a:pPr>
            <a:r>
              <a:rPr lang="en-US" altLang="ko-KR" sz="2000" b="1" dirty="0" smtClean="0"/>
              <a:t>Linkage</a:t>
            </a:r>
          </a:p>
          <a:p>
            <a:pPr marL="342900" indent="-342900">
              <a:buAutoNum type="arabicPeriod"/>
            </a:pPr>
            <a:r>
              <a:rPr lang="en-US" altLang="ko-KR" sz="2000" b="1" dirty="0" smtClean="0"/>
              <a:t>Linkage Disequilibrium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3320955"/>
            <a:ext cx="5919787" cy="341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4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4325" y="266700"/>
            <a:ext cx="4886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Non-</a:t>
            </a:r>
            <a:r>
              <a:rPr lang="en-US" altLang="ko-KR" sz="2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Mendelian</a:t>
            </a:r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inheritance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1975" y="914400"/>
            <a:ext cx="582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Type1. Laws in effect(Lethal genotype)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1975" y="1500545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 phenotypic class dies very early in development</a:t>
            </a:r>
            <a:endParaRPr lang="ko-KR" altLang="en-US" dirty="0"/>
          </a:p>
        </p:txBody>
      </p:sp>
      <p:pic>
        <p:nvPicPr>
          <p:cNvPr id="7170" name="Picture 2" descr="http://biology200.gsu.edu/houghton/2107%20'14/Figures/Chapter10/Epistasis-leth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1" y="2162174"/>
            <a:ext cx="3594454" cy="479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155" y="3648075"/>
            <a:ext cx="726087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3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457</Words>
  <Application>Microsoft Office PowerPoint</Application>
  <PresentationFormat>와이드스크린</PresentationFormat>
  <Paragraphs>79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Wingdings</vt:lpstr>
      <vt:lpstr>Office 테마</vt:lpstr>
      <vt:lpstr>Genetics (Mendelian vs Non-Mendelian inheritance)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(Mendelian vs Non-Mendelian inheritance)</dc:title>
  <dc:creator>DM700</dc:creator>
  <cp:lastModifiedBy>DM700</cp:lastModifiedBy>
  <cp:revision>24</cp:revision>
  <dcterms:created xsi:type="dcterms:W3CDTF">2014-08-25T10:13:42Z</dcterms:created>
  <dcterms:modified xsi:type="dcterms:W3CDTF">2014-08-25T13:19:26Z</dcterms:modified>
</cp:coreProperties>
</file>